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9" r:id="rId2"/>
    <p:sldId id="270" r:id="rId3"/>
    <p:sldId id="271" r:id="rId4"/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BAC08-F7CE-41C7-920D-E0899FEEE9FE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1CC1B-525F-416E-98AD-4C6B5DBD3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997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21E4E-576A-44DA-BD22-F667FECBB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925C65-2480-4CB3-9AF8-DA76CA9335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F25AC-FFF7-49E4-B672-FA4DDFA20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F0D8F-BBEA-489E-91ED-61BDB0704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EE2CF-94F8-4E12-BF1C-824229F6C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24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04B73-51C6-4D23-A95D-A9C678243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51B87-3808-495D-B818-773683E13F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8E394-7731-47A8-8FCF-767861AFD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F4C5E-1668-4784-B053-A8D19C915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7CE47-421E-40AB-855F-547489141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827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6FB365-BBE7-43D6-BB90-35EA249F2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799306-8B32-4B0D-838E-87A1B49982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AD532-FC2D-4BC8-899F-FE5ACA826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1EA2C-5BF4-47A0-BF9A-882C3629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21586-4A9E-460F-9D3A-2DA663481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37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8B165-3091-4978-8A51-AE65EF357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81004-B43B-47E0-A16F-99D9569E2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0FD1F-3080-4BB9-8238-068F85C3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961D8-65C6-4A2F-BD38-3404A2036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2973E-E05E-4A45-9D2C-374C8C30C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8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17320-3EF8-43A0-AAE5-65F901C2D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8D810-64F0-4F2D-8E8A-724354EA6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63E5F-26DE-4485-84A9-85773B383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9E3E0-BBA7-4CD2-A026-F2D036ED5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FC9E8-85C0-4B05-8454-AF4D79E43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16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32B86-798C-43AA-9C26-B95A527B8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F9D6F-48DB-4965-845B-29C51010C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5B23F8-2AE7-4E58-BCD6-E68A5C51D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1156B-7F98-4AE3-8C2E-5552CFF8E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ECEF54-A8DC-45A8-9724-5B0293C42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4EC41-84AA-4236-AEE6-74EDE9F2E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76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13BCE-5ED4-452B-9902-B00698C2D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0EA087-D363-4146-8EFB-A9FB7CF0D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8884EC-385C-4B13-B35B-A8D9743AFF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4339D8-7FCF-4E05-927E-BFC202F299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FD162B-527D-4C83-A155-F46EB0F13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923BDA-72D3-4400-B12F-8F0A5AD3A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141D8E-28A9-47D6-906D-3D79858CC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2F2A52-FA05-424C-980C-06017EC49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061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2EECB-89AA-4852-9C8C-58D8D8D6D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4A766-D4C1-4F3A-B5A2-D9716CA59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B602EB-B2E7-456C-ACDF-3438F554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F776E-A1B5-4DA6-9114-28AC3481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21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6210F2-0E59-4249-A9DF-33FCA46F3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2B4ED8-126A-4264-8C21-806C117B3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BEDEF-C518-47E6-A027-3CA1914C5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32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C2E2C-7E4B-47A0-B0DE-4EACFF577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7456B-6562-4952-9F0A-C559A4CEA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7A2B99-DAE6-4AD5-BA39-EC9DAB9EF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953499-7C8C-4AC0-AD33-AB0493B21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9C62A3-36B9-44B0-99DA-4AADC57B4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F424E-D466-4309-AA05-F96E9EF49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012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44D2D-E0DF-42C6-B66F-F808A5164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B8620C-B496-468E-B700-28FE0CD39F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016C43-81AB-4A96-9A17-7C23BD0E9A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FA160-6621-4260-B2A8-4A83C2B67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B88CE-9C78-48F1-B5EE-68A5B3590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57DEA-01A2-4591-827C-8FBF2953B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308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02CD46-3935-412E-9D04-B62D94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A3714-8EA9-4A3A-BC43-02AAC940C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B1034-4F1B-4E02-9739-938E4C5469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9E89E-DF34-4186-A03E-1F20D60F8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4EF7C-7F60-40D9-B4E5-F010FF2834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AF965-BE7B-4EEE-9B2E-830FBF98CA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B412C-15B9-4D68-B961-9B3CC1EE7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32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9F5FEED-9F71-48A6-8DD6-B252BB1A7A56}"/>
              </a:ext>
            </a:extLst>
          </p:cNvPr>
          <p:cNvSpPr/>
          <p:nvPr/>
        </p:nvSpPr>
        <p:spPr>
          <a:xfrm>
            <a:off x="117566" y="118862"/>
            <a:ext cx="11772799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FEBRUARY 20 HOUR CHALLENGE</a:t>
            </a:r>
            <a:endParaRPr lang="en-GB" sz="4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6AE927-59FF-42BA-91BF-D891E550BA1F}"/>
              </a:ext>
            </a:extLst>
          </p:cNvPr>
          <p:cNvSpPr txBox="1"/>
          <p:nvPr/>
        </p:nvSpPr>
        <p:spPr>
          <a:xfrm>
            <a:off x="2808514" y="827464"/>
            <a:ext cx="63224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Select </a:t>
            </a:r>
            <a:r>
              <a:rPr lang="en-GB" sz="1400" dirty="0" smtClean="0"/>
              <a:t>a variety of learning tasks from the suggestions below.</a:t>
            </a: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Challenge yourself and attempt some tasks from a high/different SOLO pathway.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43D930C-0B5C-4711-91E8-55D44D71C8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811419"/>
              </p:ext>
            </p:extLst>
          </p:nvPr>
        </p:nvGraphicFramePr>
        <p:xfrm>
          <a:off x="117565" y="1439110"/>
          <a:ext cx="11900264" cy="52882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5066">
                  <a:extLst>
                    <a:ext uri="{9D8B030D-6E8A-4147-A177-3AD203B41FA5}">
                      <a16:colId xmlns:a16="http://schemas.microsoft.com/office/drawing/2014/main" val="3167740807"/>
                    </a:ext>
                  </a:extLst>
                </a:gridCol>
                <a:gridCol w="2975066">
                  <a:extLst>
                    <a:ext uri="{9D8B030D-6E8A-4147-A177-3AD203B41FA5}">
                      <a16:colId xmlns:a16="http://schemas.microsoft.com/office/drawing/2014/main" val="2760330608"/>
                    </a:ext>
                  </a:extLst>
                </a:gridCol>
                <a:gridCol w="2975066">
                  <a:extLst>
                    <a:ext uri="{9D8B030D-6E8A-4147-A177-3AD203B41FA5}">
                      <a16:colId xmlns:a16="http://schemas.microsoft.com/office/drawing/2014/main" val="2472605981"/>
                    </a:ext>
                  </a:extLst>
                </a:gridCol>
                <a:gridCol w="2975066">
                  <a:extLst>
                    <a:ext uri="{9D8B030D-6E8A-4147-A177-3AD203B41FA5}">
                      <a16:colId xmlns:a16="http://schemas.microsoft.com/office/drawing/2014/main" val="842628715"/>
                    </a:ext>
                  </a:extLst>
                </a:gridCol>
              </a:tblGrid>
              <a:tr h="92963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626908"/>
                  </a:ext>
                </a:extLst>
              </a:tr>
              <a:tr h="92963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GB" sz="1400" dirty="0" smtClean="0"/>
                        <a:t>Recall</a:t>
                      </a:r>
                      <a:r>
                        <a:rPr lang="en-GB" sz="1400" baseline="0" dirty="0" smtClean="0"/>
                        <a:t> definitions of key words.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aseline="0" dirty="0" smtClean="0"/>
                        <a:t>Paraphrase definitions into your own words.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aseline="0" dirty="0" smtClean="0"/>
                        <a:t>Identify key concepts in in each unit of work.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aseline="0" dirty="0" smtClean="0"/>
                        <a:t>Classify your units/topics into a simple flow diagram.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aseline="0" dirty="0" smtClean="0"/>
                        <a:t>Find real life examples about your units/topics.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aseline="0" dirty="0" smtClean="0"/>
                        <a:t>Show how your topic/unit covers a wide expanse of information by creating a mega mind map.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aseline="0" dirty="0" smtClean="0"/>
                        <a:t>Tell someone what you know about a topic.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dirty="0" smtClean="0"/>
                        <a:t>Combine</a:t>
                      </a:r>
                      <a:r>
                        <a:rPr lang="en-GB" sz="1400" baseline="0" dirty="0" smtClean="0"/>
                        <a:t> units/topics together by matching similar ideas together.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Sequence your units/topics into a flow diagram to show how one leads to another.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Convert your notes into the language of a five year old/singer/rapper.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Create a unit of work out of playdough and describe what is happening in that scene.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Recall three key factors about your topic/unit and create a tweet about them.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Rank your units in order of importance.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dirty="0" smtClean="0"/>
                        <a:t>Argue why one topic/unit is more</a:t>
                      </a:r>
                      <a:r>
                        <a:rPr lang="en-GB" sz="1400" baseline="0" dirty="0" smtClean="0"/>
                        <a:t> useful or important over another.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Apply a written judgement about an overall unit of work.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Explain different points of view about your unit/topic.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Apply your own argument on the notion or outcome of a particular unit/topic.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Summarise your unit/topic into fact files.  Incorporate key words and terms into each fact.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Create a table to compare key features.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Analyse how language is used in your unit/topic to provide key evidence and useful information.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dirty="0" smtClean="0"/>
                        <a:t>Create</a:t>
                      </a:r>
                      <a:r>
                        <a:rPr lang="en-GB" sz="1400" baseline="0" dirty="0" smtClean="0"/>
                        <a:t> a collage, poster, leaflet etc. about a particular unit/topic.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Debate the importance of a particular topic.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Create a play or children’s animation featuring key information from units or topics and generate a suitable outcome.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Suggest ways in which society could benefit from more knowledge about a topic/unit.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Perform a song, poem, story about a topic and share it.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baseline="0" dirty="0" smtClean="0"/>
                        <a:t>Predict what the future has in store based on what you have learned about a topic.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400" dirty="0" smtClean="0"/>
                        <a:t>Hypothesize</a:t>
                      </a:r>
                      <a:r>
                        <a:rPr lang="en-GB" sz="1400" baseline="0" dirty="0" smtClean="0"/>
                        <a:t> how people living in another part of the world could find your topic interesting, life-saving, scary, useless etc.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0518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16E67EDB-C898-4EF6-B654-6FD47F2AD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34" y="1565177"/>
            <a:ext cx="2733653" cy="69056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9BCF95A-171F-45D8-8928-F5AE30082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461" y="1558582"/>
            <a:ext cx="2733653" cy="70375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0AB41DD-BA47-494E-88A7-F1C947B470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0088" y="1614267"/>
            <a:ext cx="2540021" cy="63500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847BBEB-B769-42D3-89B6-4384C078BB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42491" y="1616140"/>
            <a:ext cx="2540021" cy="633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36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9F5FEED-9F71-48A6-8DD6-B252BB1A7A56}"/>
              </a:ext>
            </a:extLst>
          </p:cNvPr>
          <p:cNvSpPr/>
          <p:nvPr/>
        </p:nvSpPr>
        <p:spPr>
          <a:xfrm>
            <a:off x="233605" y="118864"/>
            <a:ext cx="2685287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GB" sz="2400" b="1" dirty="0" smtClean="0"/>
              <a:t>How to earn points</a:t>
            </a:r>
            <a:r>
              <a:rPr lang="en-GB" sz="1600" b="1" dirty="0" smtClean="0"/>
              <a:t>:</a:t>
            </a:r>
            <a:endParaRPr lang="en-GB" sz="1600" b="1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43D930C-0B5C-4711-91E8-55D44D71C8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166062"/>
              </p:ext>
            </p:extLst>
          </p:nvPr>
        </p:nvGraphicFramePr>
        <p:xfrm>
          <a:off x="225578" y="1634795"/>
          <a:ext cx="8121587" cy="47268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8428">
                  <a:extLst>
                    <a:ext uri="{9D8B030D-6E8A-4147-A177-3AD203B41FA5}">
                      <a16:colId xmlns:a16="http://schemas.microsoft.com/office/drawing/2014/main" val="3167740807"/>
                    </a:ext>
                  </a:extLst>
                </a:gridCol>
                <a:gridCol w="692154">
                  <a:extLst>
                    <a:ext uri="{9D8B030D-6E8A-4147-A177-3AD203B41FA5}">
                      <a16:colId xmlns:a16="http://schemas.microsoft.com/office/drawing/2014/main" val="2760330608"/>
                    </a:ext>
                  </a:extLst>
                </a:gridCol>
                <a:gridCol w="744582">
                  <a:extLst>
                    <a:ext uri="{9D8B030D-6E8A-4147-A177-3AD203B41FA5}">
                      <a16:colId xmlns:a16="http://schemas.microsoft.com/office/drawing/2014/main" val="2472605981"/>
                    </a:ext>
                  </a:extLst>
                </a:gridCol>
                <a:gridCol w="809898">
                  <a:extLst>
                    <a:ext uri="{9D8B030D-6E8A-4147-A177-3AD203B41FA5}">
                      <a16:colId xmlns:a16="http://schemas.microsoft.com/office/drawing/2014/main" val="842628715"/>
                    </a:ext>
                  </a:extLst>
                </a:gridCol>
                <a:gridCol w="796834">
                  <a:extLst>
                    <a:ext uri="{9D8B030D-6E8A-4147-A177-3AD203B41FA5}">
                      <a16:colId xmlns:a16="http://schemas.microsoft.com/office/drawing/2014/main" val="2818373981"/>
                    </a:ext>
                  </a:extLst>
                </a:gridCol>
                <a:gridCol w="770708">
                  <a:extLst>
                    <a:ext uri="{9D8B030D-6E8A-4147-A177-3AD203B41FA5}">
                      <a16:colId xmlns:a16="http://schemas.microsoft.com/office/drawing/2014/main" val="761467052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657214348"/>
                    </a:ext>
                  </a:extLst>
                </a:gridCol>
                <a:gridCol w="927463">
                  <a:extLst>
                    <a:ext uri="{9D8B030D-6E8A-4147-A177-3AD203B41FA5}">
                      <a16:colId xmlns:a16="http://schemas.microsoft.com/office/drawing/2014/main" val="3611297709"/>
                    </a:ext>
                  </a:extLst>
                </a:gridCol>
              </a:tblGrid>
              <a:tr h="92963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r>
                        <a:rPr lang="en-GB" dirty="0" smtClean="0"/>
                        <a:t>Level of Difficulty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 </a:t>
                      </a:r>
                    </a:p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</a:t>
                      </a:r>
                      <a:r>
                        <a:rPr lang="en-GB" baseline="0" dirty="0" smtClean="0"/>
                        <a:t> </a:t>
                      </a:r>
                    </a:p>
                    <a:p>
                      <a:pPr algn="ctr"/>
                      <a:r>
                        <a:rPr lang="en-GB" baseline="0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 </a:t>
                      </a:r>
                    </a:p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 </a:t>
                      </a:r>
                    </a:p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 </a:t>
                      </a:r>
                    </a:p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 </a:t>
                      </a:r>
                    </a:p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</a:t>
                      </a:r>
                    </a:p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626908"/>
                  </a:ext>
                </a:extLst>
              </a:tr>
              <a:tr h="962549">
                <a:tc>
                  <a:txBody>
                    <a:bodyPr/>
                    <a:lstStyle/>
                    <a:p>
                      <a:endParaRPr lang="en-GB" sz="1400" dirty="0"/>
                    </a:p>
                    <a:p>
                      <a:endParaRPr lang="en-GB" sz="1400" dirty="0"/>
                    </a:p>
                    <a:p>
                      <a:endParaRPr lang="en-GB" sz="1400" dirty="0"/>
                    </a:p>
                    <a:p>
                      <a:pPr algn="ctr"/>
                      <a:r>
                        <a:rPr lang="en-GB" sz="1400" dirty="0" smtClean="0"/>
                        <a:t>1 point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0518"/>
                  </a:ext>
                </a:extLst>
              </a:tr>
              <a:tr h="929630">
                <a:tc>
                  <a:txBody>
                    <a:bodyPr/>
                    <a:lstStyle/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pPr algn="ctr"/>
                      <a:r>
                        <a:rPr lang="en-GB" sz="1400" dirty="0" smtClean="0"/>
                        <a:t>2 points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741885"/>
                  </a:ext>
                </a:extLst>
              </a:tr>
              <a:tr h="929630">
                <a:tc>
                  <a:txBody>
                    <a:bodyPr/>
                    <a:lstStyle/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pPr algn="ctr"/>
                      <a:r>
                        <a:rPr lang="en-GB" sz="1400" dirty="0" smtClean="0"/>
                        <a:t>3 points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6782"/>
                  </a:ext>
                </a:extLst>
              </a:tr>
              <a:tr h="929630">
                <a:tc>
                  <a:txBody>
                    <a:bodyPr/>
                    <a:lstStyle/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pPr algn="ctr"/>
                      <a:r>
                        <a:rPr lang="en-GB" sz="1400" dirty="0" smtClean="0"/>
                        <a:t>4 points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505730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16E67EDB-C898-4EF6-B654-6FD47F2AD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445" y="2601324"/>
            <a:ext cx="2509716" cy="69056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9BCF95A-171F-45D8-8928-F5AE30082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641" y="3536240"/>
            <a:ext cx="2584583" cy="70375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0AB41DD-BA47-494E-88A7-F1C947B470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016" y="4484345"/>
            <a:ext cx="2579208" cy="63500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847BBEB-B769-42D3-89B6-4384C078BB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0951" y="5392295"/>
            <a:ext cx="2631462" cy="633132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>
            <a:off x="2233749" y="2181499"/>
            <a:ext cx="0" cy="28738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48191" y="589763"/>
            <a:ext cx="112209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Plot the number of tasks you complete by difficulty and number.  Just a dot will do!</a:t>
            </a:r>
          </a:p>
          <a:p>
            <a:pPr marL="342900" indent="-342900">
              <a:buAutoNum type="arabicPeriod"/>
            </a:pPr>
            <a:r>
              <a:rPr lang="en-GB" dirty="0" smtClean="0"/>
              <a:t>Show your completed revision to your teacher and if it is completed to a good standard you will get a signature.</a:t>
            </a:r>
          </a:p>
          <a:p>
            <a:pPr marL="342900" indent="-342900">
              <a:buAutoNum type="arabicPeriod"/>
            </a:pPr>
            <a:r>
              <a:rPr lang="en-GB" dirty="0" smtClean="0"/>
              <a:t>Bring your tally sheet with signatures to L54 and collect your prize!</a:t>
            </a:r>
            <a:endParaRPr lang="en-GB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692319"/>
              </p:ext>
            </p:extLst>
          </p:nvPr>
        </p:nvGraphicFramePr>
        <p:xfrm>
          <a:off x="9033710" y="1634795"/>
          <a:ext cx="1560286" cy="468106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80143">
                  <a:extLst>
                    <a:ext uri="{9D8B030D-6E8A-4147-A177-3AD203B41FA5}">
                      <a16:colId xmlns:a16="http://schemas.microsoft.com/office/drawing/2014/main" val="955787912"/>
                    </a:ext>
                  </a:extLst>
                </a:gridCol>
                <a:gridCol w="780143">
                  <a:extLst>
                    <a:ext uri="{9D8B030D-6E8A-4147-A177-3AD203B41FA5}">
                      <a16:colId xmlns:a16="http://schemas.microsoft.com/office/drawing/2014/main" val="3638881678"/>
                    </a:ext>
                  </a:extLst>
                </a:gridCol>
              </a:tblGrid>
              <a:tr h="3900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975439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71155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237427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688168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789676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491132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303735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439865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332353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182651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126957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670808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0711543" y="1737360"/>
            <a:ext cx="1227908" cy="13062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Collect your signatures here!</a:t>
            </a:r>
            <a:endParaRPr lang="en-GB" dirty="0"/>
          </a:p>
        </p:txBody>
      </p:sp>
      <p:sp>
        <p:nvSpPr>
          <p:cNvPr id="22" name="Bent-Up Arrow 21"/>
          <p:cNvSpPr/>
          <p:nvPr/>
        </p:nvSpPr>
        <p:spPr>
          <a:xfrm rot="16200000" flipH="1">
            <a:off x="10994765" y="3184872"/>
            <a:ext cx="336650" cy="570863"/>
          </a:xfrm>
          <a:prstGeom prst="bentUpArrow">
            <a:avLst>
              <a:gd name="adj1" fmla="val 0"/>
              <a:gd name="adj2" fmla="val 25000"/>
              <a:gd name="adj3" fmla="val 25000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5578" y="6361614"/>
            <a:ext cx="11713873" cy="49638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rgbClr val="FFFF00"/>
                </a:solidFill>
              </a:rPr>
              <a:t>Challenge</a:t>
            </a:r>
            <a:r>
              <a:rPr lang="en-GB" sz="1400" dirty="0" smtClean="0"/>
              <a:t>: </a:t>
            </a:r>
            <a:r>
              <a:rPr lang="en-GB" sz="1400" b="1" dirty="0" smtClean="0"/>
              <a:t>Link</a:t>
            </a:r>
            <a:r>
              <a:rPr lang="en-GB" sz="1400" dirty="0" smtClean="0"/>
              <a:t> units of study between subjects.  </a:t>
            </a:r>
            <a:r>
              <a:rPr lang="en-GB" sz="1400" b="1" dirty="0" smtClean="0"/>
              <a:t>Evaluate</a:t>
            </a:r>
            <a:r>
              <a:rPr lang="en-GB" sz="1400" dirty="0" smtClean="0"/>
              <a:t> they links, similarities and differences between them.  </a:t>
            </a:r>
            <a:r>
              <a:rPr lang="en-GB" sz="1400" b="1" dirty="0" smtClean="0"/>
              <a:t>Hypothesize</a:t>
            </a:r>
            <a:r>
              <a:rPr lang="en-GB" sz="1400" dirty="0" smtClean="0"/>
              <a:t> how we would benefit from exploring these links further.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85993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9F5FEED-9F71-48A6-8DD6-B252BB1A7A56}"/>
              </a:ext>
            </a:extLst>
          </p:cNvPr>
          <p:cNvSpPr/>
          <p:nvPr/>
        </p:nvSpPr>
        <p:spPr>
          <a:xfrm>
            <a:off x="233605" y="118864"/>
            <a:ext cx="2685287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GB" sz="2400" b="1" dirty="0" smtClean="0"/>
              <a:t>How to earn points</a:t>
            </a:r>
            <a:r>
              <a:rPr lang="en-GB" sz="1600" b="1" dirty="0" smtClean="0"/>
              <a:t>:</a:t>
            </a:r>
            <a:endParaRPr lang="en-GB" sz="1600" b="1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43D930C-0B5C-4711-91E8-55D44D71C8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064824"/>
              </p:ext>
            </p:extLst>
          </p:nvPr>
        </p:nvGraphicFramePr>
        <p:xfrm>
          <a:off x="225578" y="1634795"/>
          <a:ext cx="8121587" cy="47268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8428">
                  <a:extLst>
                    <a:ext uri="{9D8B030D-6E8A-4147-A177-3AD203B41FA5}">
                      <a16:colId xmlns:a16="http://schemas.microsoft.com/office/drawing/2014/main" val="3167740807"/>
                    </a:ext>
                  </a:extLst>
                </a:gridCol>
                <a:gridCol w="692154">
                  <a:extLst>
                    <a:ext uri="{9D8B030D-6E8A-4147-A177-3AD203B41FA5}">
                      <a16:colId xmlns:a16="http://schemas.microsoft.com/office/drawing/2014/main" val="2760330608"/>
                    </a:ext>
                  </a:extLst>
                </a:gridCol>
                <a:gridCol w="744582">
                  <a:extLst>
                    <a:ext uri="{9D8B030D-6E8A-4147-A177-3AD203B41FA5}">
                      <a16:colId xmlns:a16="http://schemas.microsoft.com/office/drawing/2014/main" val="2472605981"/>
                    </a:ext>
                  </a:extLst>
                </a:gridCol>
                <a:gridCol w="809898">
                  <a:extLst>
                    <a:ext uri="{9D8B030D-6E8A-4147-A177-3AD203B41FA5}">
                      <a16:colId xmlns:a16="http://schemas.microsoft.com/office/drawing/2014/main" val="842628715"/>
                    </a:ext>
                  </a:extLst>
                </a:gridCol>
                <a:gridCol w="796834">
                  <a:extLst>
                    <a:ext uri="{9D8B030D-6E8A-4147-A177-3AD203B41FA5}">
                      <a16:colId xmlns:a16="http://schemas.microsoft.com/office/drawing/2014/main" val="2818373981"/>
                    </a:ext>
                  </a:extLst>
                </a:gridCol>
                <a:gridCol w="770708">
                  <a:extLst>
                    <a:ext uri="{9D8B030D-6E8A-4147-A177-3AD203B41FA5}">
                      <a16:colId xmlns:a16="http://schemas.microsoft.com/office/drawing/2014/main" val="761467052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657214348"/>
                    </a:ext>
                  </a:extLst>
                </a:gridCol>
                <a:gridCol w="927463">
                  <a:extLst>
                    <a:ext uri="{9D8B030D-6E8A-4147-A177-3AD203B41FA5}">
                      <a16:colId xmlns:a16="http://schemas.microsoft.com/office/drawing/2014/main" val="3611297709"/>
                    </a:ext>
                  </a:extLst>
                </a:gridCol>
              </a:tblGrid>
              <a:tr h="92963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r>
                        <a:rPr lang="en-GB" dirty="0" smtClean="0"/>
                        <a:t>Level of Difficulty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 </a:t>
                      </a:r>
                    </a:p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</a:t>
                      </a:r>
                      <a:r>
                        <a:rPr lang="en-GB" baseline="0" dirty="0" smtClean="0"/>
                        <a:t> </a:t>
                      </a:r>
                    </a:p>
                    <a:p>
                      <a:pPr algn="ctr"/>
                      <a:r>
                        <a:rPr lang="en-GB" baseline="0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 </a:t>
                      </a:r>
                    </a:p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 </a:t>
                      </a:r>
                    </a:p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 </a:t>
                      </a:r>
                    </a:p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 </a:t>
                      </a:r>
                    </a:p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Task</a:t>
                      </a:r>
                    </a:p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626908"/>
                  </a:ext>
                </a:extLst>
              </a:tr>
              <a:tr h="962549">
                <a:tc>
                  <a:txBody>
                    <a:bodyPr/>
                    <a:lstStyle/>
                    <a:p>
                      <a:endParaRPr lang="en-GB" sz="1400" dirty="0"/>
                    </a:p>
                    <a:p>
                      <a:endParaRPr lang="en-GB" sz="1400" dirty="0"/>
                    </a:p>
                    <a:p>
                      <a:endParaRPr lang="en-GB" sz="1400" dirty="0"/>
                    </a:p>
                    <a:p>
                      <a:pPr algn="ctr"/>
                      <a:r>
                        <a:rPr lang="en-GB" sz="1400" dirty="0" smtClean="0"/>
                        <a:t>1 point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0518"/>
                  </a:ext>
                </a:extLst>
              </a:tr>
              <a:tr h="929630">
                <a:tc>
                  <a:txBody>
                    <a:bodyPr/>
                    <a:lstStyle/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pPr algn="ctr"/>
                      <a:r>
                        <a:rPr lang="en-GB" sz="1400" dirty="0" smtClean="0"/>
                        <a:t>2 points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741885"/>
                  </a:ext>
                </a:extLst>
              </a:tr>
              <a:tr h="929630">
                <a:tc>
                  <a:txBody>
                    <a:bodyPr/>
                    <a:lstStyle/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pPr algn="ctr"/>
                      <a:r>
                        <a:rPr lang="en-GB" sz="1400" dirty="0" smtClean="0"/>
                        <a:t>3 points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6782"/>
                  </a:ext>
                </a:extLst>
              </a:tr>
              <a:tr h="929630">
                <a:tc>
                  <a:txBody>
                    <a:bodyPr/>
                    <a:lstStyle/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endParaRPr lang="en-GB" sz="1400" dirty="0" smtClean="0"/>
                    </a:p>
                    <a:p>
                      <a:pPr algn="ctr"/>
                      <a:r>
                        <a:rPr lang="en-GB" sz="1400" dirty="0" smtClean="0"/>
                        <a:t>4 points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505730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16E67EDB-C898-4EF6-B654-6FD47F2AD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445" y="2601324"/>
            <a:ext cx="2509716" cy="69056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9BCF95A-171F-45D8-8928-F5AE30082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641" y="3536240"/>
            <a:ext cx="2584583" cy="70375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0AB41DD-BA47-494E-88A7-F1C947B470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016" y="4484345"/>
            <a:ext cx="2579208" cy="63500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847BBEB-B769-42D3-89B6-4384C078BB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0951" y="5392295"/>
            <a:ext cx="2631462" cy="633132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>
            <a:off x="2233749" y="2181499"/>
            <a:ext cx="0" cy="28738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48191" y="589763"/>
            <a:ext cx="112209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Plot the number of tasks you complete by difficulty and number.  Just a dot will do!</a:t>
            </a:r>
          </a:p>
          <a:p>
            <a:pPr marL="342900" indent="-342900">
              <a:buAutoNum type="arabicPeriod"/>
            </a:pPr>
            <a:r>
              <a:rPr lang="en-GB" dirty="0" smtClean="0"/>
              <a:t>Show your completed revision to your teacher and if it is completed to a good standard you will get a signature.</a:t>
            </a:r>
          </a:p>
          <a:p>
            <a:pPr marL="342900" indent="-342900">
              <a:buAutoNum type="arabicPeriod"/>
            </a:pPr>
            <a:r>
              <a:rPr lang="en-GB" dirty="0" smtClean="0"/>
              <a:t>Bring your tally sheet with signatures to L54 and collect your prize!</a:t>
            </a:r>
            <a:endParaRPr lang="en-GB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883926"/>
              </p:ext>
            </p:extLst>
          </p:nvPr>
        </p:nvGraphicFramePr>
        <p:xfrm>
          <a:off x="9033710" y="1634795"/>
          <a:ext cx="1560286" cy="468106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80143">
                  <a:extLst>
                    <a:ext uri="{9D8B030D-6E8A-4147-A177-3AD203B41FA5}">
                      <a16:colId xmlns:a16="http://schemas.microsoft.com/office/drawing/2014/main" val="955787912"/>
                    </a:ext>
                  </a:extLst>
                </a:gridCol>
                <a:gridCol w="780143">
                  <a:extLst>
                    <a:ext uri="{9D8B030D-6E8A-4147-A177-3AD203B41FA5}">
                      <a16:colId xmlns:a16="http://schemas.microsoft.com/office/drawing/2014/main" val="3638881678"/>
                    </a:ext>
                  </a:extLst>
                </a:gridCol>
              </a:tblGrid>
              <a:tr h="390089">
                <a:tc>
                  <a:txBody>
                    <a:bodyPr/>
                    <a:lstStyle/>
                    <a:p>
                      <a:r>
                        <a:rPr lang="en-GB" dirty="0" smtClean="0"/>
                        <a:t>SWO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JRE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975439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r>
                        <a:rPr lang="en-GB" dirty="0" smtClean="0"/>
                        <a:t>TMC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PGI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71155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r>
                        <a:rPr lang="en-GB" dirty="0" smtClean="0"/>
                        <a:t>CCL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JPI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237427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r>
                        <a:rPr lang="en-GB" dirty="0" smtClean="0"/>
                        <a:t>FDU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JLE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688168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r>
                        <a:rPr lang="en-GB" dirty="0" smtClean="0"/>
                        <a:t>SJE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CCR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789676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491132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303735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439865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332353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182651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126957"/>
                  </a:ext>
                </a:extLst>
              </a:tr>
              <a:tr h="3900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670808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0711543" y="1737360"/>
            <a:ext cx="1227908" cy="13062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Collect your signatures here!</a:t>
            </a:r>
            <a:endParaRPr lang="en-GB" dirty="0"/>
          </a:p>
        </p:txBody>
      </p:sp>
      <p:sp>
        <p:nvSpPr>
          <p:cNvPr id="22" name="Bent-Up Arrow 21"/>
          <p:cNvSpPr/>
          <p:nvPr/>
        </p:nvSpPr>
        <p:spPr>
          <a:xfrm rot="16200000" flipH="1">
            <a:off x="10994765" y="3184872"/>
            <a:ext cx="336650" cy="570863"/>
          </a:xfrm>
          <a:prstGeom prst="bentUpArrow">
            <a:avLst>
              <a:gd name="adj1" fmla="val 0"/>
              <a:gd name="adj2" fmla="val 25000"/>
              <a:gd name="adj3" fmla="val 25000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5578" y="6361614"/>
            <a:ext cx="11713873" cy="49638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rgbClr val="FFFF00"/>
                </a:solidFill>
              </a:rPr>
              <a:t>Challenge</a:t>
            </a:r>
            <a:r>
              <a:rPr lang="en-GB" sz="1400" dirty="0" smtClean="0"/>
              <a:t>: </a:t>
            </a:r>
            <a:r>
              <a:rPr lang="en-GB" sz="1400" b="1" dirty="0" smtClean="0"/>
              <a:t>Link</a:t>
            </a:r>
            <a:r>
              <a:rPr lang="en-GB" sz="1400" dirty="0" smtClean="0"/>
              <a:t> units of study between subjects.  </a:t>
            </a:r>
            <a:r>
              <a:rPr lang="en-GB" sz="1400" b="1" dirty="0" smtClean="0"/>
              <a:t>Evaluate</a:t>
            </a:r>
            <a:r>
              <a:rPr lang="en-GB" sz="1400" dirty="0" smtClean="0"/>
              <a:t> they links, similarities and differences between them.  </a:t>
            </a:r>
            <a:r>
              <a:rPr lang="en-GB" sz="1400" b="1" dirty="0" smtClean="0"/>
              <a:t>Hypothesize</a:t>
            </a:r>
            <a:r>
              <a:rPr lang="en-GB" sz="1400" dirty="0" smtClean="0"/>
              <a:t> how we would benefit from exploring these links further.</a:t>
            </a:r>
            <a:endParaRPr lang="en-GB" sz="1400" dirty="0"/>
          </a:p>
        </p:txBody>
      </p:sp>
      <p:sp>
        <p:nvSpPr>
          <p:cNvPr id="2" name="Oval 1"/>
          <p:cNvSpPr/>
          <p:nvPr/>
        </p:nvSpPr>
        <p:spPr>
          <a:xfrm>
            <a:off x="2918892" y="2601324"/>
            <a:ext cx="177005" cy="15493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5408189" y="3835268"/>
            <a:ext cx="177005" cy="15493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856986" y="2791667"/>
            <a:ext cx="177005" cy="15493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3872481" y="5816346"/>
            <a:ext cx="177005" cy="15493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4821715" y="3037536"/>
            <a:ext cx="177005" cy="15493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6168181" y="2888707"/>
            <a:ext cx="177005" cy="15493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6059325" y="4651805"/>
            <a:ext cx="177005" cy="15493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3077994" y="3655590"/>
            <a:ext cx="177005" cy="15493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517801" y="2676254"/>
            <a:ext cx="177005" cy="15493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7608458" y="5631391"/>
            <a:ext cx="177005" cy="15493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8400493" y="2676254"/>
            <a:ext cx="515670" cy="3693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5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8400493" y="3638629"/>
            <a:ext cx="515670" cy="3693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400493" y="4669016"/>
            <a:ext cx="515670" cy="3693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8400493" y="5631391"/>
            <a:ext cx="515670" cy="3693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699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Revision Program Checklist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Revision folder has been collected</a:t>
            </a:r>
          </a:p>
          <a:p>
            <a:r>
              <a:rPr lang="en-GB" dirty="0" smtClean="0"/>
              <a:t>Revision title pages have been received in each subject</a:t>
            </a:r>
          </a:p>
          <a:p>
            <a:r>
              <a:rPr lang="en-GB" dirty="0" smtClean="0"/>
              <a:t>You have clicked the link to complete the student questionnaire</a:t>
            </a:r>
          </a:p>
          <a:p>
            <a:r>
              <a:rPr lang="en-GB" dirty="0"/>
              <a:t>You have accepted the sleep challenge</a:t>
            </a:r>
          </a:p>
          <a:p>
            <a:r>
              <a:rPr lang="en-GB" dirty="0"/>
              <a:t>You have </a:t>
            </a:r>
            <a:r>
              <a:rPr lang="en-GB" dirty="0" smtClean="0"/>
              <a:t>created and amended </a:t>
            </a:r>
            <a:r>
              <a:rPr lang="en-GB" dirty="0"/>
              <a:t>a revision timetable</a:t>
            </a:r>
          </a:p>
          <a:p>
            <a:r>
              <a:rPr lang="en-GB" dirty="0" smtClean="0"/>
              <a:t>You have been revising little and often</a:t>
            </a:r>
          </a:p>
          <a:p>
            <a:r>
              <a:rPr lang="en-GB" dirty="0" smtClean="0"/>
              <a:t>Check your email to find the February 20 hour challenge</a:t>
            </a:r>
          </a:p>
        </p:txBody>
      </p:sp>
      <p:sp>
        <p:nvSpPr>
          <p:cNvPr id="4" name="Rectangle 3"/>
          <p:cNvSpPr/>
          <p:nvPr/>
        </p:nvSpPr>
        <p:spPr>
          <a:xfrm>
            <a:off x="1854926" y="5564777"/>
            <a:ext cx="8386354" cy="9535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If you have any questions or difficulties with any of this please see me in L54 as soon as possible!</a:t>
            </a:r>
            <a:endParaRPr lang="en-GB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129" y="1640360"/>
            <a:ext cx="488365" cy="5083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3796" y="2148704"/>
            <a:ext cx="487722" cy="5060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9266" y="2654716"/>
            <a:ext cx="488365" cy="5083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494" y="3216601"/>
            <a:ext cx="488365" cy="5083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3346" y="3710214"/>
            <a:ext cx="488365" cy="5083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494" y="4244684"/>
            <a:ext cx="488365" cy="50834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3796" y="4852589"/>
            <a:ext cx="488365" cy="50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032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2923</TotalTime>
  <Words>692</Words>
  <Application>Microsoft Office PowerPoint</Application>
  <PresentationFormat>Widescreen</PresentationFormat>
  <Paragraphs>131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Revision Program Checklist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Faye Marshall</dc:creator>
  <cp:lastModifiedBy>Stacey Wooliscroft</cp:lastModifiedBy>
  <cp:revision>45</cp:revision>
  <dcterms:created xsi:type="dcterms:W3CDTF">2018-12-09T15:53:15Z</dcterms:created>
  <dcterms:modified xsi:type="dcterms:W3CDTF">2019-02-08T07:56:46Z</dcterms:modified>
</cp:coreProperties>
</file>